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86" r:id="rId2"/>
    <p:sldId id="328" r:id="rId3"/>
    <p:sldId id="721" r:id="rId4"/>
    <p:sldId id="268" r:id="rId5"/>
    <p:sldId id="287" r:id="rId6"/>
    <p:sldId id="717" r:id="rId7"/>
    <p:sldId id="313" r:id="rId8"/>
    <p:sldId id="319" r:id="rId9"/>
    <p:sldId id="718" r:id="rId10"/>
    <p:sldId id="719" r:id="rId11"/>
    <p:sldId id="729" r:id="rId12"/>
    <p:sldId id="730" r:id="rId13"/>
    <p:sldId id="722" r:id="rId14"/>
    <p:sldId id="724" r:id="rId15"/>
    <p:sldId id="725" r:id="rId16"/>
    <p:sldId id="731" r:id="rId17"/>
    <p:sldId id="732" r:id="rId18"/>
    <p:sldId id="723" r:id="rId19"/>
    <p:sldId id="744" r:id="rId20"/>
    <p:sldId id="745" r:id="rId21"/>
    <p:sldId id="726" r:id="rId22"/>
    <p:sldId id="728" r:id="rId23"/>
    <p:sldId id="734" r:id="rId24"/>
    <p:sldId id="741" r:id="rId25"/>
    <p:sldId id="735" r:id="rId26"/>
    <p:sldId id="736" r:id="rId27"/>
    <p:sldId id="743" r:id="rId28"/>
    <p:sldId id="742" r:id="rId29"/>
    <p:sldId id="740" r:id="rId30"/>
    <p:sldId id="338" r:id="rId31"/>
    <p:sldId id="339" r:id="rId32"/>
    <p:sldId id="733" r:id="rId33"/>
    <p:sldId id="340" r:id="rId34"/>
    <p:sldId id="737" r:id="rId35"/>
    <p:sldId id="738" r:id="rId36"/>
    <p:sldId id="739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DC2"/>
    <a:srgbClr val="4F4F4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D0486-5673-4349-8803-895430907591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C14FA-D47D-428F-B7CB-D0822E602D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97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03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510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42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17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28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0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16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718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18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748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77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90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35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51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786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96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096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045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190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defTabSz="821055">
              <a:spcBef>
                <a:spcPct val="0"/>
              </a:spcBef>
            </a:pPr>
            <a:endParaRPr lang="en-US" altLang="zh-CN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4420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710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70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38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C7E7-719A-4EE5-A1F5-8CFFB25C8C50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6249E1C-9C6E-5D4B-827D-7884EE4AF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" y="0"/>
            <a:ext cx="12180232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34CE978-6720-43DC-837A-CB9A9C7593F0}"/>
              </a:ext>
            </a:extLst>
          </p:cNvPr>
          <p:cNvSpPr txBox="1"/>
          <p:nvPr/>
        </p:nvSpPr>
        <p:spPr>
          <a:xfrm>
            <a:off x="425700" y="830263"/>
            <a:ext cx="11340599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现有如下</a:t>
            </a:r>
            <a:r>
              <a:rPr lang="en-US" altLang="zh-CN" sz="24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三组数据</a:t>
            </a:r>
            <a:endParaRPr lang="en-US" altLang="zh-CN" sz="2400" dirty="0">
              <a:solidFill>
                <a:srgbClr val="4F4F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的平均值都为</a:t>
            </a:r>
            <a:r>
              <a:rPr lang="en-US" altLang="zh-CN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，但是其散布</a:t>
            </a:r>
            <a:r>
              <a:rPr lang="en-US" altLang="zh-CN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离散度明显不同，这就是数据变异性的体现。</a:t>
            </a:r>
            <a:endParaRPr lang="en-US" altLang="zh-CN" sz="24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反映数据变异性的常用指标：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4F4F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标准差：                                   极差：                        方差：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A81223-5E13-42DE-86C3-77501F1F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30" y="4766833"/>
            <a:ext cx="3213042" cy="13770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831417-D021-48F5-A079-29EF46A6B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94" y="5249814"/>
            <a:ext cx="2011013" cy="660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8E9107-97B4-446F-8C7C-BDA3527CA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898" y="4946591"/>
            <a:ext cx="2511049" cy="1081146"/>
          </a:xfrm>
          <a:prstGeom prst="rect">
            <a:avLst/>
          </a:prstGeom>
        </p:spPr>
      </p:pic>
      <p:sp>
        <p:nvSpPr>
          <p:cNvPr id="9" name="Shape 180">
            <a:extLst>
              <a:ext uri="{FF2B5EF4-FFF2-40B4-BE49-F238E27FC236}">
                <a16:creationId xmlns:a16="http://schemas.microsoft.com/office/drawing/2014/main" id="{983CC514-3175-804F-B3BE-1C0B55586FD2}"/>
              </a:ext>
            </a:extLst>
          </p:cNvPr>
          <p:cNvSpPr/>
          <p:nvPr/>
        </p:nvSpPr>
        <p:spPr>
          <a:xfrm>
            <a:off x="953330" y="217317"/>
            <a:ext cx="4787208" cy="461665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数据的三种性质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变异性</a:t>
            </a:r>
          </a:p>
        </p:txBody>
      </p:sp>
    </p:spTree>
    <p:extLst>
      <p:ext uri="{BB962C8B-B14F-4D97-AF65-F5344CB8AC3E}">
        <p14:creationId xmlns:p14="http://schemas.microsoft.com/office/powerpoint/2010/main" val="242684212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A3EABF3-2B8D-4423-8696-1074373343B1}"/>
              </a:ext>
            </a:extLst>
          </p:cNvPr>
          <p:cNvSpPr txBox="1"/>
          <p:nvPr/>
        </p:nvSpPr>
        <p:spPr>
          <a:xfrm>
            <a:off x="1006934" y="4954655"/>
            <a:ext cx="10178131" cy="142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深蓝色区域是距平均值小于一个标准差之内的数值范围。在正态分布中，此范围所占比率为全部数值之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，根据正态分布，两个标准差之内的比率合起来为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；三个标准差之内的比率合起来为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F2A4AF-2899-4C14-AFB3-232E51E02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9"/>
          <a:stretch/>
        </p:blipFill>
        <p:spPr>
          <a:xfrm>
            <a:off x="2217515" y="930441"/>
            <a:ext cx="7756970" cy="3895877"/>
          </a:xfrm>
          <a:prstGeom prst="rect">
            <a:avLst/>
          </a:prstGeom>
        </p:spPr>
      </p:pic>
      <p:sp>
        <p:nvSpPr>
          <p:cNvPr id="6" name="Shape 180">
            <a:extLst>
              <a:ext uri="{FF2B5EF4-FFF2-40B4-BE49-F238E27FC236}">
                <a16:creationId xmlns:a16="http://schemas.microsoft.com/office/drawing/2014/main" id="{1D2B6E08-3F3C-6842-B98F-96198CC07FD7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数据的三种性质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规律性（以正态分布为例）</a:t>
            </a:r>
          </a:p>
        </p:txBody>
      </p:sp>
    </p:spTree>
    <p:extLst>
      <p:ext uri="{BB962C8B-B14F-4D97-AF65-F5344CB8AC3E}">
        <p14:creationId xmlns:p14="http://schemas.microsoft.com/office/powerpoint/2010/main" val="195545319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1442CF-B588-471B-95FF-F7F709463E27}"/>
              </a:ext>
            </a:extLst>
          </p:cNvPr>
          <p:cNvSpPr txBox="1"/>
          <p:nvPr/>
        </p:nvSpPr>
        <p:spPr>
          <a:xfrm>
            <a:off x="160420" y="884543"/>
            <a:ext cx="11865804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年奥运会上，姚明的三分投篮命中率为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，科比的三分投篮命中率为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那么是不是说姚明的三分投篮命中率要比科比高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B68C44-34CB-4577-9630-C0EACACC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3268580"/>
            <a:ext cx="4832295" cy="29045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74DF25-B7C1-4CB9-8A91-96141A365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8580"/>
            <a:ext cx="4832295" cy="2904518"/>
          </a:xfrm>
          <a:prstGeom prst="rect">
            <a:avLst/>
          </a:prstGeom>
        </p:spPr>
      </p:pic>
      <p:sp>
        <p:nvSpPr>
          <p:cNvPr id="7" name="Shape 180">
            <a:extLst>
              <a:ext uri="{FF2B5EF4-FFF2-40B4-BE49-F238E27FC236}">
                <a16:creationId xmlns:a16="http://schemas.microsoft.com/office/drawing/2014/main" id="{DDD5FD85-749A-9042-BB8D-416CDAB4AD8F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数据的三种性质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客观性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BC5756-BDCB-E544-AAEA-860CBD94FB97}"/>
              </a:ext>
            </a:extLst>
          </p:cNvPr>
          <p:cNvSpPr txBox="1"/>
          <p:nvPr/>
        </p:nvSpPr>
        <p:spPr>
          <a:xfrm>
            <a:off x="160420" y="2019246"/>
            <a:ext cx="11865804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某电商网站数据显示，商品评论的数量与商品销售额成正比。即一个商品评论数量越多，那么该商品的销售额也会越高。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是不是可以认为该网站需要创造更多的商品评论来带动商品销量？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253506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36109E-9C94-4743-9B19-E24C1AE5DB95}"/>
              </a:ext>
            </a:extLst>
          </p:cNvPr>
          <p:cNvSpPr txBox="1"/>
          <p:nvPr/>
        </p:nvSpPr>
        <p:spPr>
          <a:xfrm>
            <a:off x="1419051" y="986050"/>
            <a:ext cx="9353897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电商业务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GMV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、复购率、客单价、流量、转化率、折扣率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广告业务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单次点击竞价、点击率、有效访问率、广告预算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产品业务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UV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、日活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月活、用户留存、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ARPU……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供应链业务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缺货率、安全库存、滞销率、备货量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营销业务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（投资回报率）、头部市场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腰部市场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长尾市场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28353E-ADA9-4402-AAA3-9816C1F3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21" y="4277272"/>
            <a:ext cx="1230879" cy="12523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ACD4FE-1C8C-437D-B9CF-CF775ADE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290" y="4592715"/>
            <a:ext cx="2838212" cy="919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3E5A10-8A4D-4CBD-8033-D5FA1EC78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582" y="4341440"/>
            <a:ext cx="2932918" cy="12523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54E2D0-6826-45F3-B1AF-EBE056178F68}"/>
              </a:ext>
            </a:extLst>
          </p:cNvPr>
          <p:cNvSpPr txBox="1"/>
          <p:nvPr/>
        </p:nvSpPr>
        <p:spPr>
          <a:xfrm>
            <a:off x="931609" y="5528338"/>
            <a:ext cx="2790157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站订单、广告项目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5CB5D6-6A8B-46EF-9BAB-70E027C4961A}"/>
              </a:ext>
            </a:extLst>
          </p:cNvPr>
          <p:cNvSpPr txBox="1"/>
          <p:nvPr/>
        </p:nvSpPr>
        <p:spPr>
          <a:xfrm>
            <a:off x="4154842" y="5528338"/>
            <a:ext cx="3467014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亚马逊美国跨境电商项目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EF538A-ACE5-460F-B00A-580B4B35CFB5}"/>
              </a:ext>
            </a:extLst>
          </p:cNvPr>
          <p:cNvSpPr txBox="1"/>
          <p:nvPr/>
        </p:nvSpPr>
        <p:spPr>
          <a:xfrm>
            <a:off x="7965102" y="5528338"/>
            <a:ext cx="3698810" cy="540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Kindle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书籍多渠道分析项目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180">
            <a:extLst>
              <a:ext uri="{FF2B5EF4-FFF2-40B4-BE49-F238E27FC236}">
                <a16:creationId xmlns:a16="http://schemas.microsoft.com/office/drawing/2014/main" id="{CCE1BEA8-FFED-D34A-88E5-22F89432F5DA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优秀的数据分析师的三个特点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业务理解</a:t>
            </a:r>
          </a:p>
        </p:txBody>
      </p:sp>
    </p:spTree>
    <p:extLst>
      <p:ext uri="{BB962C8B-B14F-4D97-AF65-F5344CB8AC3E}">
        <p14:creationId xmlns:p14="http://schemas.microsoft.com/office/powerpoint/2010/main" val="16787958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3B0159-D14B-4DD3-88AB-B602A7074512}"/>
              </a:ext>
            </a:extLst>
          </p:cNvPr>
          <p:cNvSpPr txBox="1"/>
          <p:nvPr/>
        </p:nvSpPr>
        <p:spPr>
          <a:xfrm>
            <a:off x="1862889" y="1785971"/>
            <a:ext cx="8466221" cy="3622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软件工具：</a:t>
            </a:r>
            <a:endParaRPr lang="en-US" altLang="zh-CN" sz="2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分析方法工具：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描述性分析、预测性分析、仿真分析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50000"/>
              </a:lnSpc>
            </a:pP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数学模型工具：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分布模型、回归模型、分类模型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08D958-FC94-4D7E-BF9E-590D436C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033" y="1282065"/>
            <a:ext cx="1716314" cy="7942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79D0FC-2C33-4637-8A70-7314D627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730" y="1433326"/>
            <a:ext cx="1716314" cy="4917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23E319-935D-4094-AA3F-D0B2C7E25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442" y="2343294"/>
            <a:ext cx="1675725" cy="6643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489242-8859-44C0-B994-4A15DE1F3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294" y="2213354"/>
            <a:ext cx="2029185" cy="794281"/>
          </a:xfrm>
          <a:prstGeom prst="rect">
            <a:avLst/>
          </a:prstGeom>
        </p:spPr>
      </p:pic>
      <p:sp>
        <p:nvSpPr>
          <p:cNvPr id="9" name="Shape 180">
            <a:extLst>
              <a:ext uri="{FF2B5EF4-FFF2-40B4-BE49-F238E27FC236}">
                <a16:creationId xmlns:a16="http://schemas.microsoft.com/office/drawing/2014/main" id="{0E895A3B-969B-4B45-BA9A-4EE06F714A6F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优秀的数据分析师的三个特点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工具使用</a:t>
            </a:r>
          </a:p>
        </p:txBody>
      </p:sp>
    </p:spTree>
    <p:extLst>
      <p:ext uri="{BB962C8B-B14F-4D97-AF65-F5344CB8AC3E}">
        <p14:creationId xmlns:p14="http://schemas.microsoft.com/office/powerpoint/2010/main" val="324836469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2A0EEC-B5B6-4159-BBEC-BD97111E4B8C}"/>
              </a:ext>
            </a:extLst>
          </p:cNvPr>
          <p:cNvSpPr txBox="1"/>
          <p:nvPr/>
        </p:nvSpPr>
        <p:spPr>
          <a:xfrm>
            <a:off x="460375" y="2807227"/>
            <a:ext cx="249872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数据描述表达：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B75977EE-40BB-41DB-B0B6-7C4022B0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13" y="1059685"/>
            <a:ext cx="7927887" cy="43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E23022-3E98-4031-8D73-33343031BAE7}"/>
              </a:ext>
            </a:extLst>
          </p:cNvPr>
          <p:cNvSpPr txBox="1"/>
          <p:nvPr/>
        </p:nvSpPr>
        <p:spPr>
          <a:xfrm>
            <a:off x="5640123" y="5485003"/>
            <a:ext cx="283906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订单分布的帕累托分析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80">
            <a:extLst>
              <a:ext uri="{FF2B5EF4-FFF2-40B4-BE49-F238E27FC236}">
                <a16:creationId xmlns:a16="http://schemas.microsoft.com/office/drawing/2014/main" id="{2A80C89F-2B9B-AE4B-877F-7BECC99D5F8D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优秀的数据分析师的三个特点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沟通表达</a:t>
            </a:r>
          </a:p>
        </p:txBody>
      </p:sp>
    </p:spTree>
    <p:extLst>
      <p:ext uri="{BB962C8B-B14F-4D97-AF65-F5344CB8AC3E}">
        <p14:creationId xmlns:p14="http://schemas.microsoft.com/office/powerpoint/2010/main" val="250669879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>
            <a:extLst>
              <a:ext uri="{FF2B5EF4-FFF2-40B4-BE49-F238E27FC236}">
                <a16:creationId xmlns:a16="http://schemas.microsoft.com/office/drawing/2014/main" id="{551EB824-9BF3-4A59-AD75-001EE93A9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11" y="1454693"/>
            <a:ext cx="7307489" cy="394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E2A22D-ABD3-4237-86F2-7CC51180CBE0}"/>
              </a:ext>
            </a:extLst>
          </p:cNvPr>
          <p:cNvSpPr txBox="1"/>
          <p:nvPr/>
        </p:nvSpPr>
        <p:spPr>
          <a:xfrm>
            <a:off x="4394046" y="5493499"/>
            <a:ext cx="42498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广告业务的曝光流量转化漏斗模型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hape 180">
            <a:extLst>
              <a:ext uri="{FF2B5EF4-FFF2-40B4-BE49-F238E27FC236}">
                <a16:creationId xmlns:a16="http://schemas.microsoft.com/office/drawing/2014/main" id="{B8445FC5-D588-CD4E-B354-9ACF63D85E51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优秀的数据分析师的三个特点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沟通表达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F9FDA4-3047-554A-B8DC-09E32193206A}"/>
              </a:ext>
            </a:extLst>
          </p:cNvPr>
          <p:cNvSpPr txBox="1"/>
          <p:nvPr/>
        </p:nvSpPr>
        <p:spPr>
          <a:xfrm>
            <a:off x="460375" y="2807227"/>
            <a:ext cx="2498725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业务逻辑表达：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349679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52A0EEC-B5B6-4159-BBEC-BD97111E4B8C}"/>
              </a:ext>
            </a:extLst>
          </p:cNvPr>
          <p:cNvSpPr txBox="1"/>
          <p:nvPr/>
        </p:nvSpPr>
        <p:spPr>
          <a:xfrm>
            <a:off x="4769021" y="1133681"/>
            <a:ext cx="2653958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业务决策表达：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7EE8DE83-B77C-42AE-8A76-AC2637B7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001415"/>
            <a:ext cx="5916920" cy="32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">
            <a:extLst>
              <a:ext uri="{FF2B5EF4-FFF2-40B4-BE49-F238E27FC236}">
                <a16:creationId xmlns:a16="http://schemas.microsoft.com/office/drawing/2014/main" id="{44833E72-7224-4C10-B0E8-F33AEEF5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937" y="2001415"/>
            <a:ext cx="6223351" cy="321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5568AD-05BF-48F7-B5B7-DCFAAA6DF350}"/>
              </a:ext>
            </a:extLst>
          </p:cNvPr>
          <p:cNvSpPr txBox="1"/>
          <p:nvPr/>
        </p:nvSpPr>
        <p:spPr>
          <a:xfrm>
            <a:off x="3985686" y="5269975"/>
            <a:ext cx="42498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多维度广告数据分析的四象限分析法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80">
            <a:extLst>
              <a:ext uri="{FF2B5EF4-FFF2-40B4-BE49-F238E27FC236}">
                <a16:creationId xmlns:a16="http://schemas.microsoft.com/office/drawing/2014/main" id="{AC12E142-8B6B-D943-9C74-800ECBA0FCF8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优秀的数据分析师的三个特点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沟通表达</a:t>
            </a:r>
          </a:p>
        </p:txBody>
      </p:sp>
    </p:spTree>
    <p:extLst>
      <p:ext uri="{BB962C8B-B14F-4D97-AF65-F5344CB8AC3E}">
        <p14:creationId xmlns:p14="http://schemas.microsoft.com/office/powerpoint/2010/main" val="1920733957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C0CD19-AF6A-49E0-95CD-BE601F5EC519}"/>
              </a:ext>
            </a:extLst>
          </p:cNvPr>
          <p:cNvSpPr txBox="1"/>
          <p:nvPr/>
        </p:nvSpPr>
        <p:spPr>
          <a:xfrm>
            <a:off x="244475" y="2117359"/>
            <a:ext cx="4072675" cy="262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埋点</a:t>
            </a:r>
            <a:endParaRPr lang="en-US" altLang="zh-CN" sz="3000" b="1" spc="3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所谓埋点就是在应用中特定的流程收集一些信息，用来跟踪应用使用的状况，后续用来进一步优化产品或是提供运营的数据支撑。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15FBBC-6F66-4A61-9710-6F6DE5A2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571" y="1098550"/>
            <a:ext cx="7148229" cy="42585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015598-A014-4529-99CF-BBF90B67A6F9}"/>
              </a:ext>
            </a:extLst>
          </p:cNvPr>
          <p:cNvSpPr txBox="1"/>
          <p:nvPr/>
        </p:nvSpPr>
        <p:spPr>
          <a:xfrm>
            <a:off x="5908776" y="5423912"/>
            <a:ext cx="42498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中可以用来埋点记录数据的区域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80">
            <a:extLst>
              <a:ext uri="{FF2B5EF4-FFF2-40B4-BE49-F238E27FC236}">
                <a16:creationId xmlns:a16="http://schemas.microsoft.com/office/drawing/2014/main" id="{980E94F3-83FB-2640-93BA-3ABF756C4096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数据抓取：埋点</a:t>
            </a:r>
          </a:p>
        </p:txBody>
      </p:sp>
    </p:spTree>
    <p:extLst>
      <p:ext uri="{BB962C8B-B14F-4D97-AF65-F5344CB8AC3E}">
        <p14:creationId xmlns:p14="http://schemas.microsoft.com/office/powerpoint/2010/main" val="110121628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C0CD19-AF6A-49E0-95CD-BE601F5EC519}"/>
              </a:ext>
            </a:extLst>
          </p:cNvPr>
          <p:cNvSpPr txBox="1"/>
          <p:nvPr/>
        </p:nvSpPr>
        <p:spPr>
          <a:xfrm>
            <a:off x="240367" y="2348223"/>
            <a:ext cx="4444656" cy="2161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  <a:endParaRPr lang="en-US" altLang="zh-CN" sz="3200" b="1" spc="3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所谓网络爬虫指的是按照一定规则，自动地抓取万维网信息的程序或者脚本。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41E6AB-12D8-4567-A980-F7B63D476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74" y="1045135"/>
            <a:ext cx="2787764" cy="45950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7F482B-06B9-47A8-93BA-6A81DBD1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237" y="1045135"/>
            <a:ext cx="3541568" cy="22253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FEE4C0-65ED-46F1-A265-9A5953464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620" y="3160986"/>
            <a:ext cx="2532265" cy="24792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641D995-9F3B-4602-B407-6A8B2149A9B6}"/>
              </a:ext>
            </a:extLst>
          </p:cNvPr>
          <p:cNvSpPr txBox="1"/>
          <p:nvPr/>
        </p:nvSpPr>
        <p:spPr>
          <a:xfrm>
            <a:off x="5784789" y="5665620"/>
            <a:ext cx="495295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爬虫抓取的前端页面信息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3F37FC19-B0E6-004B-8D79-B289CA11EDE1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数据抓取：爬虫</a:t>
            </a:r>
          </a:p>
        </p:txBody>
      </p:sp>
    </p:spTree>
    <p:extLst>
      <p:ext uri="{BB962C8B-B14F-4D97-AF65-F5344CB8AC3E}">
        <p14:creationId xmlns:p14="http://schemas.microsoft.com/office/powerpoint/2010/main" val="318289081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0"/>
          <p:cNvSpPr/>
          <p:nvPr/>
        </p:nvSpPr>
        <p:spPr>
          <a:xfrm>
            <a:off x="854075" y="228052"/>
            <a:ext cx="1293687" cy="461665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zh-CN" altLang="en-US" sz="2600" b="0" kern="0" spc="-198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83" y="1369690"/>
            <a:ext cx="2676916" cy="44249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90" y="4015253"/>
            <a:ext cx="1690688" cy="178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75" y="4024363"/>
            <a:ext cx="1724398" cy="1724398"/>
          </a:xfrm>
          <a:prstGeom prst="rect">
            <a:avLst/>
          </a:prstGeom>
        </p:spPr>
      </p:pic>
      <p:sp>
        <p:nvSpPr>
          <p:cNvPr id="20" name="文本框 2"/>
          <p:cNvSpPr txBox="1">
            <a:spLocks noChangeArrowheads="1"/>
          </p:cNvSpPr>
          <p:nvPr/>
        </p:nvSpPr>
        <p:spPr bwMode="auto">
          <a:xfrm>
            <a:off x="4050584" y="1061273"/>
            <a:ext cx="7371749" cy="219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342900" indent="-34290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当当网电子商务领域书籍销量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先后任职于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、腾讯、亚马逊等互联网大厂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知乎、喜马拉雅、今日头条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：旭鹏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221" y="4024363"/>
            <a:ext cx="1669656" cy="172439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783D8F-7D32-43EF-9DD8-A90671A1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5" y="1101536"/>
            <a:ext cx="6615919" cy="46397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5FED50-89BC-47EE-ABA3-38E487523F55}"/>
              </a:ext>
            </a:extLst>
          </p:cNvPr>
          <p:cNvSpPr txBox="1"/>
          <p:nvPr/>
        </p:nvSpPr>
        <p:spPr>
          <a:xfrm>
            <a:off x="5406457" y="5711932"/>
            <a:ext cx="532801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获得电商平台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接口的第三方数据工具界面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D84BD1-D26C-CE4B-BB16-53F0B4D01A0D}"/>
              </a:ext>
            </a:extLst>
          </p:cNvPr>
          <p:cNvSpPr txBox="1"/>
          <p:nvPr/>
        </p:nvSpPr>
        <p:spPr>
          <a:xfrm>
            <a:off x="244475" y="2117359"/>
            <a:ext cx="4072675" cy="3084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指的是应用程序接口，它是一些预先定义的函数，可以在无需访问源码的前提下，使应用程序的开发人员基于某软件或者硬件访问的一组例程。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80">
            <a:extLst>
              <a:ext uri="{FF2B5EF4-FFF2-40B4-BE49-F238E27FC236}">
                <a16:creationId xmlns:a16="http://schemas.microsoft.com/office/drawing/2014/main" id="{E42A304E-7382-CC44-B5DD-C69145C7BCE0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数据抓取：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2600" b="0" kern="0" spc="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65045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0BA0C0-FFC2-4492-90C9-262828840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40" y="1292061"/>
            <a:ext cx="6453559" cy="40289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F09B70-BE30-41D8-B71F-94E00D674260}"/>
              </a:ext>
            </a:extLst>
          </p:cNvPr>
          <p:cNvSpPr txBox="1"/>
          <p:nvPr/>
        </p:nvSpPr>
        <p:spPr>
          <a:xfrm>
            <a:off x="6522256" y="5478010"/>
            <a:ext cx="353812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可以使用箱型图来检测异常值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2AAACD-D4B8-4E9A-846B-B7C87D4A9089}"/>
              </a:ext>
            </a:extLst>
          </p:cNvPr>
          <p:cNvSpPr txBox="1"/>
          <p:nvPr/>
        </p:nvSpPr>
        <p:spPr>
          <a:xfrm>
            <a:off x="224223" y="2348191"/>
            <a:ext cx="4521948" cy="2161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数据质量分析</a:t>
            </a:r>
            <a:endParaRPr lang="en-US" altLang="zh-CN" sz="3200" b="1" spc="3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缺失值分析（空值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遗漏值）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异常值分析（离群点分析）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一致性分析（矛盾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多数据源数据）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80">
            <a:extLst>
              <a:ext uri="{FF2B5EF4-FFF2-40B4-BE49-F238E27FC236}">
                <a16:creationId xmlns:a16="http://schemas.microsoft.com/office/drawing/2014/main" id="{DF154CE1-0135-5E49-8787-B65A93F12D59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</a:p>
        </p:txBody>
      </p:sp>
    </p:spTree>
    <p:extLst>
      <p:ext uri="{BB962C8B-B14F-4D97-AF65-F5344CB8AC3E}">
        <p14:creationId xmlns:p14="http://schemas.microsoft.com/office/powerpoint/2010/main" val="265749077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60A779-E6EC-4BF0-8D6F-99F3776E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1" y="1540944"/>
            <a:ext cx="2669268" cy="1078677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C61D6985-222E-4201-8BAC-4947EE00184C}"/>
              </a:ext>
            </a:extLst>
          </p:cNvPr>
          <p:cNvSpPr/>
          <p:nvPr/>
        </p:nvSpPr>
        <p:spPr>
          <a:xfrm>
            <a:off x="3540322" y="1929370"/>
            <a:ext cx="543123" cy="400523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0C6EC8-E3F6-4282-8C64-7B9F1D4B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879" y="1013980"/>
            <a:ext cx="2028825" cy="2552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D8FF62-4E95-4BCF-B2D0-2AAFBD95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77" y="3429000"/>
            <a:ext cx="2420092" cy="255270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1E2AA6F3-D80A-4033-AAA2-E7D85C2D3040}"/>
              </a:ext>
            </a:extLst>
          </p:cNvPr>
          <p:cNvSpPr/>
          <p:nvPr/>
        </p:nvSpPr>
        <p:spPr>
          <a:xfrm>
            <a:off x="2824310" y="4505088"/>
            <a:ext cx="543123" cy="400523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CA0D42-2CB3-4AB2-BDA9-6A0DD9BED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250" y="3669845"/>
            <a:ext cx="3866951" cy="23118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F36C69-DEA6-4686-92BA-B04F9A060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129" y="1117307"/>
            <a:ext cx="4424778" cy="1480012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5EE6E296-F51D-4A5A-BA40-87EDC85D91CA}"/>
              </a:ext>
            </a:extLst>
          </p:cNvPr>
          <p:cNvSpPr/>
          <p:nvPr/>
        </p:nvSpPr>
        <p:spPr>
          <a:xfrm rot="5400000">
            <a:off x="9348409" y="2853053"/>
            <a:ext cx="597435" cy="400523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6134F75-11B6-4BC4-A26E-47654117CE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443" y="3456583"/>
            <a:ext cx="4590978" cy="2552700"/>
          </a:xfrm>
          <a:prstGeom prst="rect">
            <a:avLst/>
          </a:prstGeom>
        </p:spPr>
      </p:pic>
      <p:sp>
        <p:nvSpPr>
          <p:cNvPr id="15" name="Shape 180">
            <a:extLst>
              <a:ext uri="{FF2B5EF4-FFF2-40B4-BE49-F238E27FC236}">
                <a16:creationId xmlns:a16="http://schemas.microsoft.com/office/drawing/2014/main" id="{C01B3640-B04C-E044-964C-17C6173A9727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数据分析：描述性统计（可视化）</a:t>
            </a:r>
          </a:p>
        </p:txBody>
      </p:sp>
    </p:spTree>
    <p:extLst>
      <p:ext uri="{BB962C8B-B14F-4D97-AF65-F5344CB8AC3E}">
        <p14:creationId xmlns:p14="http://schemas.microsoft.com/office/powerpoint/2010/main" val="396143092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BB3C78-2B8C-4172-8320-2520C13E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1375640"/>
            <a:ext cx="10658475" cy="32298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AECA74-03BE-43F6-8C66-82A9CCDF3E35}"/>
              </a:ext>
            </a:extLst>
          </p:cNvPr>
          <p:cNvSpPr txBox="1"/>
          <p:nvPr/>
        </p:nvSpPr>
        <p:spPr>
          <a:xfrm>
            <a:off x="3560344" y="4982736"/>
            <a:ext cx="507131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销量波动周趋势分析指标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周权重指数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hape 180">
            <a:extLst>
              <a:ext uri="{FF2B5EF4-FFF2-40B4-BE49-F238E27FC236}">
                <a16:creationId xmlns:a16="http://schemas.microsoft.com/office/drawing/2014/main" id="{87CE103D-909D-5B46-8F98-6D81FA263307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数据分析：诊断性分析</a:t>
            </a:r>
          </a:p>
        </p:txBody>
      </p:sp>
    </p:spTree>
    <p:extLst>
      <p:ext uri="{BB962C8B-B14F-4D97-AF65-F5344CB8AC3E}">
        <p14:creationId xmlns:p14="http://schemas.microsoft.com/office/powerpoint/2010/main" val="267673077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1AECA74-03BE-43F6-8C66-82A9CCDF3E35}"/>
              </a:ext>
            </a:extLst>
          </p:cNvPr>
          <p:cNvSpPr txBox="1"/>
          <p:nvPr/>
        </p:nvSpPr>
        <p:spPr>
          <a:xfrm>
            <a:off x="3455486" y="5096959"/>
            <a:ext cx="528102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使用运筹学相关方法分析多渠道营销预算费用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0534C1-3402-4A72-87D2-C7A99A3F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1" y="1511229"/>
            <a:ext cx="5466566" cy="33696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035552-6BAF-4887-89E9-BB07821C8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235" y="1511229"/>
            <a:ext cx="5508566" cy="3369602"/>
          </a:xfrm>
          <a:prstGeom prst="rect">
            <a:avLst/>
          </a:prstGeom>
        </p:spPr>
      </p:pic>
      <p:sp>
        <p:nvSpPr>
          <p:cNvPr id="7" name="Shape 180">
            <a:extLst>
              <a:ext uri="{FF2B5EF4-FFF2-40B4-BE49-F238E27FC236}">
                <a16:creationId xmlns:a16="http://schemas.microsoft.com/office/drawing/2014/main" id="{2CEF9456-0E3D-334A-818E-C22864BCFB5E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-198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-198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-198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-198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数据分析：诊断性分析</a:t>
            </a:r>
          </a:p>
        </p:txBody>
      </p:sp>
    </p:spTree>
    <p:extLst>
      <p:ext uri="{BB962C8B-B14F-4D97-AF65-F5344CB8AC3E}">
        <p14:creationId xmlns:p14="http://schemas.microsoft.com/office/powerpoint/2010/main" val="373054844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0190A6-1671-4321-A7F0-0B1DC8D8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777" y="1030840"/>
            <a:ext cx="8538445" cy="43725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98F259-448F-43F8-9CA5-CA86C9087D96}"/>
              </a:ext>
            </a:extLst>
          </p:cNvPr>
          <p:cNvSpPr txBox="1"/>
          <p:nvPr/>
        </p:nvSpPr>
        <p:spPr>
          <a:xfrm>
            <a:off x="3897627" y="5510442"/>
            <a:ext cx="439674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使用线性回归方法预测未来业绩趋势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hape 180">
            <a:extLst>
              <a:ext uri="{FF2B5EF4-FFF2-40B4-BE49-F238E27FC236}">
                <a16:creationId xmlns:a16="http://schemas.microsoft.com/office/drawing/2014/main" id="{B40FD197-EB5A-B845-B098-FAE720D4D1DC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数据分析：预测性分析</a:t>
            </a:r>
          </a:p>
        </p:txBody>
      </p:sp>
    </p:spTree>
    <p:extLst>
      <p:ext uri="{BB962C8B-B14F-4D97-AF65-F5344CB8AC3E}">
        <p14:creationId xmlns:p14="http://schemas.microsoft.com/office/powerpoint/2010/main" val="204289353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E35A92-C805-4131-AF03-A00D6BC96553}"/>
              </a:ext>
            </a:extLst>
          </p:cNvPr>
          <p:cNvSpPr txBox="1"/>
          <p:nvPr/>
        </p:nvSpPr>
        <p:spPr>
          <a:xfrm>
            <a:off x="3822835" y="5823351"/>
            <a:ext cx="454633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使用随机数的仿真方法来解决业务问题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402237-8A93-4671-84F7-85A365A7C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5530"/>
            <a:ext cx="4774197" cy="442649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20D97A-CE82-4782-9D55-CD0DECFE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402" y="1175530"/>
            <a:ext cx="4133027" cy="4426496"/>
          </a:xfrm>
          <a:prstGeom prst="rect">
            <a:avLst/>
          </a:prstGeom>
        </p:spPr>
      </p:pic>
      <p:sp>
        <p:nvSpPr>
          <p:cNvPr id="7" name="Shape 180">
            <a:extLst>
              <a:ext uri="{FF2B5EF4-FFF2-40B4-BE49-F238E27FC236}">
                <a16:creationId xmlns:a16="http://schemas.microsoft.com/office/drawing/2014/main" id="{48726ECC-02FE-3745-A572-0CEDB71E0D3E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数据分析：仿真模拟</a:t>
            </a:r>
          </a:p>
        </p:txBody>
      </p:sp>
    </p:spTree>
    <p:extLst>
      <p:ext uri="{BB962C8B-B14F-4D97-AF65-F5344CB8AC3E}">
        <p14:creationId xmlns:p14="http://schemas.microsoft.com/office/powerpoint/2010/main" val="1918597823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">
            <a:extLst>
              <a:ext uri="{FF2B5EF4-FFF2-40B4-BE49-F238E27FC236}">
                <a16:creationId xmlns:a16="http://schemas.microsoft.com/office/drawing/2014/main" id="{38FF36F4-04FC-4089-A9FA-67DB1A8E1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1191393"/>
            <a:ext cx="929005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7B3A3B-D04C-4A52-91EB-592DA9F7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76" y="1371316"/>
            <a:ext cx="8168848" cy="4115367"/>
          </a:xfrm>
          <a:prstGeom prst="rect">
            <a:avLst/>
          </a:prstGeom>
        </p:spPr>
      </p:pic>
      <p:sp>
        <p:nvSpPr>
          <p:cNvPr id="6" name="Shape 180">
            <a:extLst>
              <a:ext uri="{FF2B5EF4-FFF2-40B4-BE49-F238E27FC236}">
                <a16:creationId xmlns:a16="http://schemas.microsoft.com/office/drawing/2014/main" id="{672FD95F-E0B3-0541-AEBE-FD18033BEB4C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数据分析：仿真模拟</a:t>
            </a:r>
          </a:p>
        </p:txBody>
      </p:sp>
    </p:spTree>
    <p:extLst>
      <p:ext uri="{BB962C8B-B14F-4D97-AF65-F5344CB8AC3E}">
        <p14:creationId xmlns:p14="http://schemas.microsoft.com/office/powerpoint/2010/main" val="204052646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E35A92-C805-4131-AF03-A00D6BC96553}"/>
              </a:ext>
            </a:extLst>
          </p:cNvPr>
          <p:cNvSpPr txBox="1"/>
          <p:nvPr/>
        </p:nvSpPr>
        <p:spPr>
          <a:xfrm>
            <a:off x="3822835" y="5470561"/>
            <a:ext cx="454633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使用随机数的仿真方法来解决业务问题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38FF36F4-04FC-4089-A9FA-67DB1A8E1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1191393"/>
            <a:ext cx="929005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B69190-0779-4561-82B8-7385C6A9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51" y="1191393"/>
            <a:ext cx="10748098" cy="31354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CAE9ED-C828-420A-8A93-A5AAE24F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50" y="4496758"/>
            <a:ext cx="9443900" cy="803853"/>
          </a:xfrm>
          <a:prstGeom prst="rect">
            <a:avLst/>
          </a:prstGeom>
        </p:spPr>
      </p:pic>
      <p:sp>
        <p:nvSpPr>
          <p:cNvPr id="10" name="Shape 180">
            <a:extLst>
              <a:ext uri="{FF2B5EF4-FFF2-40B4-BE49-F238E27FC236}">
                <a16:creationId xmlns:a16="http://schemas.microsoft.com/office/drawing/2014/main" id="{37994C8C-03C4-B74E-B562-D03B60AD6B82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数据分析：仿真模拟</a:t>
            </a:r>
          </a:p>
        </p:txBody>
      </p:sp>
    </p:spTree>
    <p:extLst>
      <p:ext uri="{BB962C8B-B14F-4D97-AF65-F5344CB8AC3E}">
        <p14:creationId xmlns:p14="http://schemas.microsoft.com/office/powerpoint/2010/main" val="219685573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98D68B1-4B89-4D0B-A42C-5C9C5FC8DCAD}"/>
              </a:ext>
            </a:extLst>
          </p:cNvPr>
          <p:cNvSpPr txBox="1"/>
          <p:nvPr/>
        </p:nvSpPr>
        <p:spPr>
          <a:xfrm>
            <a:off x="713694" y="1453471"/>
            <a:ext cx="10764611" cy="369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常见的业务决策方向：</a:t>
            </a:r>
            <a:endParaRPr lang="en-US" altLang="zh-CN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描述性统计→用户画像→针对性运营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诊断性分析→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评估→企业资源配置优化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预测性分析→未来业绩评估→活动策划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人员工作排期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仿真模拟→不同情况风险评估→供应链资源规划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 180">
            <a:extLst>
              <a:ext uri="{FF2B5EF4-FFF2-40B4-BE49-F238E27FC236}">
                <a16:creationId xmlns:a16="http://schemas.microsoft.com/office/drawing/2014/main" id="{EEEA83AB-A124-554E-99DD-B5C58EF3F6F0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数据分析的四大步骤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业务决策</a:t>
            </a:r>
          </a:p>
        </p:txBody>
      </p:sp>
    </p:spTree>
    <p:extLst>
      <p:ext uri="{BB962C8B-B14F-4D97-AF65-F5344CB8AC3E}">
        <p14:creationId xmlns:p14="http://schemas.microsoft.com/office/powerpoint/2010/main" val="10047098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0"/>
          <p:cNvSpPr/>
          <p:nvPr/>
        </p:nvSpPr>
        <p:spPr>
          <a:xfrm>
            <a:off x="918504" y="227438"/>
            <a:ext cx="3927998" cy="461665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 数据分析基本概念</a:t>
            </a:r>
            <a:endParaRPr sz="2600" b="0" kern="0" spc="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90989" y="1648865"/>
            <a:ext cx="5410021" cy="35602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35719" tIns="35719" rIns="35719" bIns="35719" spcCol="38100" anchor="ctr">
            <a:spAutoFit/>
          </a:bodyPr>
          <a:lstStyle/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1.1 </a:t>
            </a:r>
            <a:r>
              <a:rPr lang="zh-CN" altLang="en-US" sz="40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数据是什么？数据能做什么？</a:t>
            </a:r>
          </a:p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1.2 </a:t>
            </a:r>
            <a:r>
              <a:rPr lang="zh-CN" altLang="en-US" sz="40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数据的变异性、规律性和客观性</a:t>
            </a:r>
            <a:endParaRPr lang="en-US" altLang="zh-CN" sz="4000" baseline="30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1.3 </a:t>
            </a:r>
            <a:r>
              <a:rPr lang="zh-CN" altLang="en-US" sz="40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优秀的数据分析师的三个特点</a:t>
            </a:r>
            <a:endParaRPr lang="en-US" altLang="zh-CN" sz="4000" baseline="30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1.4 </a:t>
            </a:r>
            <a:r>
              <a:rPr lang="zh-CN" altLang="en-US" sz="40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数据分析的四大步骤</a:t>
            </a:r>
            <a:endParaRPr lang="en-US" altLang="zh-CN" sz="4000" baseline="30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233243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07539" y="2084882"/>
            <a:ext cx="6776922" cy="268823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35719" tIns="35719" rIns="35719" bIns="35719" spcCol="38100" anchor="ctr">
            <a:spAutoFit/>
          </a:bodyPr>
          <a:lstStyle/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2.1 Excel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简介及优劣势分析</a:t>
            </a:r>
            <a:endParaRPr lang="en-US" altLang="zh-CN" sz="4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410845" fontAlgn="auto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2.2 Python</a:t>
            </a:r>
            <a:r>
              <a:rPr lang="zh-CN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简介及优劣势分析</a:t>
            </a:r>
            <a:endParaRPr lang="en-US" altLang="zh-CN" sz="4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5" name="Shape 180">
            <a:extLst>
              <a:ext uri="{FF2B5EF4-FFF2-40B4-BE49-F238E27FC236}">
                <a16:creationId xmlns:a16="http://schemas.microsoft.com/office/drawing/2014/main" id="{B05DFB3E-AC09-9146-AB5D-1A95BC29A325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数据分析工具简介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内容占位符 3"/>
          <p:cNvSpPr>
            <a:spLocks noGrp="1" noChangeArrowheads="1"/>
          </p:cNvSpPr>
          <p:nvPr>
            <p:ph idx="1"/>
          </p:nvPr>
        </p:nvSpPr>
        <p:spPr>
          <a:xfrm>
            <a:off x="836613" y="1825625"/>
            <a:ext cx="10515600" cy="4351338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8" name="图片 2">
            <a:extLst>
              <a:ext uri="{FF2B5EF4-FFF2-40B4-BE49-F238E27FC236}">
                <a16:creationId xmlns:a16="http://schemas.microsoft.com/office/drawing/2014/main" id="{70EBCCAD-48E5-4855-B79D-4AA05CAE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37" y="2625711"/>
            <a:ext cx="5269957" cy="30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107256-790F-402F-9B7D-7756C813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61" y="2519327"/>
            <a:ext cx="4480833" cy="31605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826BA32-A20A-4458-951E-E6B37CE8F26F}"/>
              </a:ext>
            </a:extLst>
          </p:cNvPr>
          <p:cNvSpPr txBox="1"/>
          <p:nvPr/>
        </p:nvSpPr>
        <p:spPr>
          <a:xfrm>
            <a:off x="615439" y="989013"/>
            <a:ext cx="10096104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对单数据源（单表格）数据分析非常灵活，方便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操作简单，分析方法可复制性强，对业务方指导性强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2C4AEF-03E3-4D7E-A923-E5138E8AEF98}"/>
              </a:ext>
            </a:extLst>
          </p:cNvPr>
          <p:cNvSpPr txBox="1"/>
          <p:nvPr/>
        </p:nvSpPr>
        <p:spPr>
          <a:xfrm>
            <a:off x="1615157" y="5690569"/>
            <a:ext cx="379751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表中的四维度分析气泡图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07D390-26EA-49C6-9250-B8E10DBE8F62}"/>
              </a:ext>
            </a:extLst>
          </p:cNvPr>
          <p:cNvSpPr txBox="1"/>
          <p:nvPr/>
        </p:nvSpPr>
        <p:spPr>
          <a:xfrm>
            <a:off x="7115810" y="5690569"/>
            <a:ext cx="423396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表中数据透视表生成的条形图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180">
            <a:extLst>
              <a:ext uri="{FF2B5EF4-FFF2-40B4-BE49-F238E27FC236}">
                <a16:creationId xmlns:a16="http://schemas.microsoft.com/office/drawing/2014/main" id="{20E58951-5FA3-8241-A358-40E2B04A12AC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Excel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简介及优劣势分析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826BA32-A20A-4458-951E-E6B37CE8F26F}"/>
              </a:ext>
            </a:extLst>
          </p:cNvPr>
          <p:cNvSpPr txBox="1"/>
          <p:nvPr/>
        </p:nvSpPr>
        <p:spPr>
          <a:xfrm>
            <a:off x="633575" y="931143"/>
            <a:ext cx="10096104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劣势：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对多数据源（多表格）数据分析时较为麻烦，低效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对大数据量数据源分析时容易发生卡顿、报错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8A1D32-E17A-4916-90C7-57DB5C6E5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658" y="2365384"/>
            <a:ext cx="5684611" cy="34350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000678-A5BD-4855-AA08-250FC3E280B9}"/>
              </a:ext>
            </a:extLst>
          </p:cNvPr>
          <p:cNvSpPr txBox="1"/>
          <p:nvPr/>
        </p:nvSpPr>
        <p:spPr>
          <a:xfrm>
            <a:off x="7354399" y="5811707"/>
            <a:ext cx="320312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数据源（多表格）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96CA3B-60F0-447A-BCE0-773AB4D5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91" y="3632019"/>
            <a:ext cx="5158496" cy="5066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B92591-E856-48E1-B828-251932E46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1" y="2960556"/>
            <a:ext cx="4028621" cy="4684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A47F5E-09D4-4229-8A8F-0F6C71B9D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91" y="4394632"/>
            <a:ext cx="4264471" cy="39929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AB09D2A-9A86-4872-9805-A3FBAC1252FF}"/>
              </a:ext>
            </a:extLst>
          </p:cNvPr>
          <p:cNvSpPr txBox="1"/>
          <p:nvPr/>
        </p:nvSpPr>
        <p:spPr>
          <a:xfrm>
            <a:off x="1720975" y="5811707"/>
            <a:ext cx="320312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较大数据量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180">
            <a:extLst>
              <a:ext uri="{FF2B5EF4-FFF2-40B4-BE49-F238E27FC236}">
                <a16:creationId xmlns:a16="http://schemas.microsoft.com/office/drawing/2014/main" id="{A4D22D50-DCD2-394A-B6FD-89ED7A165B90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Excel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简介及优劣势分析</a:t>
            </a:r>
          </a:p>
        </p:txBody>
      </p:sp>
    </p:spTree>
    <p:extLst>
      <p:ext uri="{BB962C8B-B14F-4D97-AF65-F5344CB8AC3E}">
        <p14:creationId xmlns:p14="http://schemas.microsoft.com/office/powerpoint/2010/main" val="32765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19F47F-6FB2-4E8B-B04A-333AEB3E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01" y="2669958"/>
            <a:ext cx="4373105" cy="31990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8F5ACB-877F-4FE0-BD9A-87FF90CE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642" y="922107"/>
            <a:ext cx="3677017" cy="484979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A1FE8C-6818-4EFC-8E2B-BAA62DE4E9D7}"/>
              </a:ext>
            </a:extLst>
          </p:cNvPr>
          <p:cNvSpPr txBox="1"/>
          <p:nvPr/>
        </p:nvSpPr>
        <p:spPr>
          <a:xfrm>
            <a:off x="586410" y="989013"/>
            <a:ext cx="6338497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可读性文字编写的语言之一，学习难度较小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数据可视化、数据分析的工具包丰富，分析效率高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AB782F-3A69-4885-A6E5-E0DAE9425F8B}"/>
              </a:ext>
            </a:extLst>
          </p:cNvPr>
          <p:cNvSpPr txBox="1"/>
          <p:nvPr/>
        </p:nvSpPr>
        <p:spPr>
          <a:xfrm>
            <a:off x="1506197" y="5838812"/>
            <a:ext cx="480491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生成的带有五维度数据的气泡图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C51AF1-CECB-49ED-87AB-18B960C29D14}"/>
              </a:ext>
            </a:extLst>
          </p:cNvPr>
          <p:cNvSpPr txBox="1"/>
          <p:nvPr/>
        </p:nvSpPr>
        <p:spPr>
          <a:xfrm>
            <a:off x="7676544" y="5838812"/>
            <a:ext cx="346111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生成的多数据分布图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Shape 180">
            <a:extLst>
              <a:ext uri="{FF2B5EF4-FFF2-40B4-BE49-F238E27FC236}">
                <a16:creationId xmlns:a16="http://schemas.microsoft.com/office/drawing/2014/main" id="{C677E96C-010D-C24A-8D7C-F3AD228DC663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Python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简介及优劣势分析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0CB4B4-69A8-4BF2-AC60-5AB462A6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64" y="1419368"/>
            <a:ext cx="2651854" cy="31143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922A85-8EB3-4273-847C-59A52928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005" y="1586055"/>
            <a:ext cx="2232742" cy="29556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D25630-8A06-4B95-B75F-E76A6ECE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407" y="1616363"/>
            <a:ext cx="2337955" cy="29267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A0C0B55-C7FB-4BE3-A2AD-AF7A30F5954D}"/>
              </a:ext>
            </a:extLst>
          </p:cNvPr>
          <p:cNvSpPr txBox="1"/>
          <p:nvPr/>
        </p:nvSpPr>
        <p:spPr>
          <a:xfrm>
            <a:off x="1267166" y="4888352"/>
            <a:ext cx="280385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入门学习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492CE3-CCF0-4FF6-97A5-13D654E885AE}"/>
              </a:ext>
            </a:extLst>
          </p:cNvPr>
          <p:cNvSpPr txBox="1"/>
          <p:nvPr/>
        </p:nvSpPr>
        <p:spPr>
          <a:xfrm>
            <a:off x="4694075" y="4900186"/>
            <a:ext cx="280385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适合数据分析入门学习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16FB7F-F1C5-4401-8CC1-5AACB6EF278E}"/>
              </a:ext>
            </a:extLst>
          </p:cNvPr>
          <p:cNvSpPr txBox="1"/>
          <p:nvPr/>
        </p:nvSpPr>
        <p:spPr>
          <a:xfrm>
            <a:off x="8196984" y="4888352"/>
            <a:ext cx="344678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适合数据分析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运营应用学习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C847F7C7-BED7-3248-8D5F-295537F8FE43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推荐书籍</a:t>
            </a:r>
          </a:p>
        </p:txBody>
      </p:sp>
    </p:spTree>
    <p:extLst>
      <p:ext uri="{BB962C8B-B14F-4D97-AF65-F5344CB8AC3E}">
        <p14:creationId xmlns:p14="http://schemas.microsoft.com/office/powerpoint/2010/main" val="2225044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031810-1355-428B-A765-B1C67926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90" y="3105213"/>
            <a:ext cx="4335406" cy="26376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88F273-405F-463B-8D70-647AFC6152FC}"/>
              </a:ext>
            </a:extLst>
          </p:cNvPr>
          <p:cNvSpPr txBox="1"/>
          <p:nvPr/>
        </p:nvSpPr>
        <p:spPr>
          <a:xfrm>
            <a:off x="255984" y="1298920"/>
            <a:ext cx="1167844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如果你现在是“贪心科技”的助教，想要在朋友圈推广贪心科技的各类数据分析与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课程，那么哪些用户是你的潜在受众？如何为这些用户</a:t>
            </a:r>
            <a:r>
              <a:rPr lang="zh-CN" altLang="en-US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建立数据标签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775965-B070-4937-9906-D8ECA2D2FCCB}"/>
              </a:ext>
            </a:extLst>
          </p:cNvPr>
          <p:cNvSpPr txBox="1"/>
          <p:nvPr/>
        </p:nvSpPr>
        <p:spPr>
          <a:xfrm>
            <a:off x="6688334" y="2789220"/>
            <a:ext cx="3977707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建立数据标签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潜在用户价值评分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微信精准营销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7DE26B8C-4D21-46DE-8693-1DC6D4EDCF10}"/>
              </a:ext>
            </a:extLst>
          </p:cNvPr>
          <p:cNvSpPr/>
          <p:nvPr/>
        </p:nvSpPr>
        <p:spPr>
          <a:xfrm>
            <a:off x="8455977" y="3484418"/>
            <a:ext cx="442418" cy="527792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4ADC2"/>
              </a:solidFill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A552B2A6-54A4-4C15-8C2C-2A29127A456F}"/>
              </a:ext>
            </a:extLst>
          </p:cNvPr>
          <p:cNvSpPr/>
          <p:nvPr/>
        </p:nvSpPr>
        <p:spPr>
          <a:xfrm>
            <a:off x="8455977" y="4799334"/>
            <a:ext cx="442418" cy="527792"/>
          </a:xfrm>
          <a:prstGeom prst="downArrow">
            <a:avLst/>
          </a:prstGeom>
          <a:solidFill>
            <a:schemeClr val="bg1"/>
          </a:solidFill>
          <a:ln w="28575">
            <a:solidFill>
              <a:srgbClr val="24A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80">
            <a:extLst>
              <a:ext uri="{FF2B5EF4-FFF2-40B4-BE49-F238E27FC236}">
                <a16:creationId xmlns:a16="http://schemas.microsoft.com/office/drawing/2014/main" id="{2E58D990-2AB5-9843-A997-8BA2C459A152}"/>
              </a:ext>
            </a:extLst>
          </p:cNvPr>
          <p:cNvSpPr/>
          <p:nvPr/>
        </p:nvSpPr>
        <p:spPr>
          <a:xfrm>
            <a:off x="951490" y="228468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课后思考 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600" b="0" kern="0" spc="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387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5E4301-69BC-4797-B0E1-0F453880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56" y="2979218"/>
            <a:ext cx="5238750" cy="27882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0AA405E-24F2-4754-A2CA-444649BF31FF}"/>
              </a:ext>
            </a:extLst>
          </p:cNvPr>
          <p:cNvSpPr txBox="1"/>
          <p:nvPr/>
        </p:nvSpPr>
        <p:spPr>
          <a:xfrm>
            <a:off x="6648666" y="3124182"/>
            <a:ext cx="434643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一般概率：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抽中五星角色的基础概率为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0.6%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4F4F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保底机制：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 dirty="0">
                <a:solidFill>
                  <a:srgbClr val="4F4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次抽奖必定获得一个五星角色</a:t>
            </a:r>
            <a:endParaRPr lang="en-US" altLang="zh-CN" sz="2000" dirty="0">
              <a:solidFill>
                <a:srgbClr val="4F4F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3A910C-915E-49CC-BE68-05F9A2ECAF79}"/>
              </a:ext>
            </a:extLst>
          </p:cNvPr>
          <p:cNvSpPr txBox="1"/>
          <p:nvPr/>
        </p:nvSpPr>
        <p:spPr>
          <a:xfrm>
            <a:off x="180975" y="1327948"/>
            <a:ext cx="1167844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如果你现在是一名“原神”游戏策划，且拥有测试权限即抽奖次数无限多，请用</a:t>
            </a:r>
            <a:r>
              <a:rPr lang="zh-CN" altLang="en-US" sz="24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数学仿真法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计算平均获得一名五星角色的概率是多少？该概率与基础概率相比有多大区别？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80">
            <a:extLst>
              <a:ext uri="{FF2B5EF4-FFF2-40B4-BE49-F238E27FC236}">
                <a16:creationId xmlns:a16="http://schemas.microsoft.com/office/drawing/2014/main" id="{1F9FD7CB-EE35-7D4D-BE70-42CB9743496B}"/>
              </a:ext>
            </a:extLst>
          </p:cNvPr>
          <p:cNvSpPr/>
          <p:nvPr/>
        </p:nvSpPr>
        <p:spPr>
          <a:xfrm>
            <a:off x="953329" y="217317"/>
            <a:ext cx="9021155" cy="461665"/>
          </a:xfrm>
          <a:prstGeom prst="rect">
            <a:avLst/>
          </a:prstGeom>
          <a:ln w="12700">
            <a:miter lim="400000"/>
          </a:ln>
        </p:spPr>
        <p:txBody>
          <a:bodyPr wrap="squar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课后思考 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600" b="0" kern="0" spc="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27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0"/>
          <p:cNvSpPr/>
          <p:nvPr/>
        </p:nvSpPr>
        <p:spPr>
          <a:xfrm>
            <a:off x="911127" y="182892"/>
            <a:ext cx="2732158" cy="461665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数据是什么？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E54823-52B2-45AC-A8FB-E18897139F5E}"/>
              </a:ext>
            </a:extLst>
          </p:cNvPr>
          <p:cNvSpPr txBox="1"/>
          <p:nvPr/>
        </p:nvSpPr>
        <p:spPr>
          <a:xfrm>
            <a:off x="122351" y="820197"/>
            <a:ext cx="11974286" cy="1273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i="0" spc="3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3000" b="1" i="0" spc="300" dirty="0">
                <a:solidFill>
                  <a:srgbClr val="24ADC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英语</a:t>
            </a:r>
            <a:r>
              <a:rPr lang="en-US" altLang="zh-CN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，是指未经过处理的原始记录</a:t>
            </a:r>
            <a:endParaRPr lang="en-US" altLang="zh-CN" sz="2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商品数据（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、库存、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ASIN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、价格等）、用户数据（行为数据、属性数据等）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476475-6B69-447D-9B11-C014E68A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" y="2210635"/>
            <a:ext cx="11974287" cy="409837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0"/>
          <p:cNvSpPr/>
          <p:nvPr/>
        </p:nvSpPr>
        <p:spPr>
          <a:xfrm>
            <a:off x="953330" y="217317"/>
            <a:ext cx="9121728" cy="461665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数据能做什么？案例讲解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以微信生态数字化经营为例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99454A-36C1-481D-8EAA-49260827FAED}"/>
              </a:ext>
            </a:extLst>
          </p:cNvPr>
          <p:cNvSpPr txBox="1"/>
          <p:nvPr/>
        </p:nvSpPr>
        <p:spPr>
          <a:xfrm>
            <a:off x="1030990" y="2384868"/>
            <a:ext cx="10130020" cy="208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如果你是一家线下服装店的经营者，通过多年的经营已经在微信上积累了诸多用户，这时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如何通过数据分析与数字化经营的思维来管理顾客资产，提升经营效率？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1C0FC9-5FCB-427A-BFE9-6A3ECE2E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19" y="820631"/>
            <a:ext cx="2932968" cy="5216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D5165F-6E20-4549-B074-1C7D244E51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95" y="820625"/>
            <a:ext cx="2932964" cy="5216765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D5ACDDB-A796-4D82-B9A5-D3F469D28B7D}"/>
              </a:ext>
            </a:extLst>
          </p:cNvPr>
          <p:cNvCxnSpPr>
            <a:cxnSpLocks/>
          </p:cNvCxnSpPr>
          <p:nvPr/>
        </p:nvCxnSpPr>
        <p:spPr>
          <a:xfrm flipV="1">
            <a:off x="3034719" y="3307788"/>
            <a:ext cx="2162016" cy="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D3A0267-9B2F-4F14-906C-FCA50CFE3A72}"/>
              </a:ext>
            </a:extLst>
          </p:cNvPr>
          <p:cNvCxnSpPr>
            <a:cxnSpLocks/>
          </p:cNvCxnSpPr>
          <p:nvPr/>
        </p:nvCxnSpPr>
        <p:spPr>
          <a:xfrm flipV="1">
            <a:off x="3034719" y="3792629"/>
            <a:ext cx="2162016" cy="2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0B7D2C1-0174-487C-B2CF-3C4DBEC049EE}"/>
              </a:ext>
            </a:extLst>
          </p:cNvPr>
          <p:cNvCxnSpPr>
            <a:cxnSpLocks/>
          </p:cNvCxnSpPr>
          <p:nvPr/>
        </p:nvCxnSpPr>
        <p:spPr>
          <a:xfrm flipV="1">
            <a:off x="5194005" y="3307788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9023F22-D4D3-4D3B-A96D-9483B407E06A}"/>
              </a:ext>
            </a:extLst>
          </p:cNvPr>
          <p:cNvCxnSpPr>
            <a:cxnSpLocks/>
          </p:cNvCxnSpPr>
          <p:nvPr/>
        </p:nvCxnSpPr>
        <p:spPr>
          <a:xfrm flipV="1">
            <a:off x="3034719" y="3307789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2BAEECD4-8A1F-4011-877D-088467604E37}"/>
              </a:ext>
            </a:extLst>
          </p:cNvPr>
          <p:cNvCxnSpPr>
            <a:cxnSpLocks/>
          </p:cNvCxnSpPr>
          <p:nvPr/>
        </p:nvCxnSpPr>
        <p:spPr>
          <a:xfrm>
            <a:off x="5210047" y="3550208"/>
            <a:ext cx="385105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DB284A7-35C5-4FFB-A978-C8877907CD79}"/>
              </a:ext>
            </a:extLst>
          </p:cNvPr>
          <p:cNvCxnSpPr>
            <a:cxnSpLocks/>
          </p:cNvCxnSpPr>
          <p:nvPr/>
        </p:nvCxnSpPr>
        <p:spPr>
          <a:xfrm flipV="1">
            <a:off x="5595152" y="2313562"/>
            <a:ext cx="0" cy="1236646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6C4B43B-9006-447B-9143-816A1F42933D}"/>
              </a:ext>
            </a:extLst>
          </p:cNvPr>
          <p:cNvCxnSpPr>
            <a:cxnSpLocks/>
          </p:cNvCxnSpPr>
          <p:nvPr/>
        </p:nvCxnSpPr>
        <p:spPr>
          <a:xfrm>
            <a:off x="5577735" y="2313561"/>
            <a:ext cx="557665" cy="1"/>
          </a:xfrm>
          <a:prstGeom prst="straightConnector1">
            <a:avLst/>
          </a:prstGeom>
          <a:ln w="25400">
            <a:solidFill>
              <a:srgbClr val="24AD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246CE24A-1B3E-4B20-991E-11B05C67D2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069" y="820624"/>
            <a:ext cx="2932955" cy="5216751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20F4DB4-BA32-4D17-B2BF-3F6A7F943030}"/>
              </a:ext>
            </a:extLst>
          </p:cNvPr>
          <p:cNvCxnSpPr>
            <a:cxnSpLocks/>
          </p:cNvCxnSpPr>
          <p:nvPr/>
        </p:nvCxnSpPr>
        <p:spPr>
          <a:xfrm>
            <a:off x="6135400" y="2086172"/>
            <a:ext cx="2342246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E7684E6-CB01-4BEC-95CA-D4874C7414BE}"/>
              </a:ext>
            </a:extLst>
          </p:cNvPr>
          <p:cNvCxnSpPr>
            <a:cxnSpLocks/>
          </p:cNvCxnSpPr>
          <p:nvPr/>
        </p:nvCxnSpPr>
        <p:spPr>
          <a:xfrm flipV="1">
            <a:off x="6135400" y="2561597"/>
            <a:ext cx="2342246" cy="9418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0949E8A-DDFE-4ED3-B230-727609AC7EF3}"/>
              </a:ext>
            </a:extLst>
          </p:cNvPr>
          <p:cNvCxnSpPr>
            <a:cxnSpLocks/>
          </p:cNvCxnSpPr>
          <p:nvPr/>
        </p:nvCxnSpPr>
        <p:spPr>
          <a:xfrm flipV="1">
            <a:off x="8477646" y="2088074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6193499-9AF9-40B9-AC9B-EEC2C2B8E2A2}"/>
              </a:ext>
            </a:extLst>
          </p:cNvPr>
          <p:cNvCxnSpPr>
            <a:cxnSpLocks/>
          </p:cNvCxnSpPr>
          <p:nvPr/>
        </p:nvCxnSpPr>
        <p:spPr>
          <a:xfrm flipV="1">
            <a:off x="6135400" y="2086172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56981A6-643E-4B9C-A01B-83501FFBE584}"/>
              </a:ext>
            </a:extLst>
          </p:cNvPr>
          <p:cNvCxnSpPr>
            <a:cxnSpLocks/>
          </p:cNvCxnSpPr>
          <p:nvPr/>
        </p:nvCxnSpPr>
        <p:spPr>
          <a:xfrm>
            <a:off x="8477646" y="2363149"/>
            <a:ext cx="582383" cy="0"/>
          </a:xfrm>
          <a:prstGeom prst="straightConnector1">
            <a:avLst/>
          </a:prstGeom>
          <a:ln w="25400">
            <a:solidFill>
              <a:srgbClr val="24AD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845F9DF-4D65-4D01-A007-0D8FD6DDC830}"/>
              </a:ext>
            </a:extLst>
          </p:cNvPr>
          <p:cNvCxnSpPr>
            <a:cxnSpLocks/>
          </p:cNvCxnSpPr>
          <p:nvPr/>
        </p:nvCxnSpPr>
        <p:spPr>
          <a:xfrm>
            <a:off x="9060029" y="2052304"/>
            <a:ext cx="2638579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A49DF2D-5EE1-407A-9BC3-1CBE3142BFBD}"/>
              </a:ext>
            </a:extLst>
          </p:cNvPr>
          <p:cNvCxnSpPr>
            <a:cxnSpLocks/>
          </p:cNvCxnSpPr>
          <p:nvPr/>
        </p:nvCxnSpPr>
        <p:spPr>
          <a:xfrm flipV="1">
            <a:off x="9060029" y="2726686"/>
            <a:ext cx="2638579" cy="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E07B864-3B0D-444C-B2B1-D5DC87EC9328}"/>
              </a:ext>
            </a:extLst>
          </p:cNvPr>
          <p:cNvCxnSpPr>
            <a:cxnSpLocks/>
          </p:cNvCxnSpPr>
          <p:nvPr/>
        </p:nvCxnSpPr>
        <p:spPr>
          <a:xfrm flipV="1">
            <a:off x="11698608" y="2052305"/>
            <a:ext cx="0" cy="67438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E9F9236-B83C-4E47-9822-F726B6F0CC18}"/>
              </a:ext>
            </a:extLst>
          </p:cNvPr>
          <p:cNvCxnSpPr>
            <a:cxnSpLocks/>
          </p:cNvCxnSpPr>
          <p:nvPr/>
        </p:nvCxnSpPr>
        <p:spPr>
          <a:xfrm flipV="1">
            <a:off x="9060029" y="2052305"/>
            <a:ext cx="0" cy="67438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8E36153-0BE0-4361-8C48-5E35B4D2652C}"/>
              </a:ext>
            </a:extLst>
          </p:cNvPr>
          <p:cNvSpPr txBox="1"/>
          <p:nvPr/>
        </p:nvSpPr>
        <p:spPr>
          <a:xfrm>
            <a:off x="167303" y="1286393"/>
            <a:ext cx="2742620" cy="428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常用数据体系维度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互动频率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最近互动时间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5" name="Shape 180">
            <a:extLst>
              <a:ext uri="{FF2B5EF4-FFF2-40B4-BE49-F238E27FC236}">
                <a16:creationId xmlns:a16="http://schemas.microsoft.com/office/drawing/2014/main" id="{566734DA-EF56-654F-9B6D-3A336044A48C}"/>
              </a:ext>
            </a:extLst>
          </p:cNvPr>
          <p:cNvSpPr/>
          <p:nvPr/>
        </p:nvSpPr>
        <p:spPr>
          <a:xfrm>
            <a:off x="953330" y="217317"/>
            <a:ext cx="5787482" cy="461665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数据应用第一步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搭建数据体系</a:t>
            </a:r>
          </a:p>
        </p:txBody>
      </p:sp>
    </p:spTree>
    <p:extLst>
      <p:ext uri="{BB962C8B-B14F-4D97-AF65-F5344CB8AC3E}">
        <p14:creationId xmlns:p14="http://schemas.microsoft.com/office/powerpoint/2010/main" val="340794354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61C8EC-198C-47AD-B5D6-51789671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75" y="989013"/>
            <a:ext cx="2912382" cy="51801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9B4A00-C9BB-49A5-B99B-E15AD405B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161" y="989013"/>
            <a:ext cx="2912383" cy="5180158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8859F89-F5BD-45FB-95C1-0318CB3F99BB}"/>
              </a:ext>
            </a:extLst>
          </p:cNvPr>
          <p:cNvCxnSpPr>
            <a:cxnSpLocks/>
          </p:cNvCxnSpPr>
          <p:nvPr/>
        </p:nvCxnSpPr>
        <p:spPr>
          <a:xfrm>
            <a:off x="5603875" y="2764971"/>
            <a:ext cx="2725664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AD1C24F-356E-4A8C-B565-6461406F9D12}"/>
              </a:ext>
            </a:extLst>
          </p:cNvPr>
          <p:cNvCxnSpPr>
            <a:cxnSpLocks/>
          </p:cNvCxnSpPr>
          <p:nvPr/>
        </p:nvCxnSpPr>
        <p:spPr>
          <a:xfrm>
            <a:off x="5603875" y="3249813"/>
            <a:ext cx="2725664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FFF5EA6-CE33-4B23-A813-CBB481B03C44}"/>
              </a:ext>
            </a:extLst>
          </p:cNvPr>
          <p:cNvCxnSpPr>
            <a:cxnSpLocks/>
          </p:cNvCxnSpPr>
          <p:nvPr/>
        </p:nvCxnSpPr>
        <p:spPr>
          <a:xfrm flipV="1">
            <a:off x="8329539" y="2764970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D758413-0596-48CF-B26F-91EF29DCBED3}"/>
              </a:ext>
            </a:extLst>
          </p:cNvPr>
          <p:cNvCxnSpPr>
            <a:cxnSpLocks/>
          </p:cNvCxnSpPr>
          <p:nvPr/>
        </p:nvCxnSpPr>
        <p:spPr>
          <a:xfrm flipV="1">
            <a:off x="5603875" y="2764971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8707CEE-CDF7-4873-80D9-82A66DF65C5D}"/>
              </a:ext>
            </a:extLst>
          </p:cNvPr>
          <p:cNvCxnSpPr>
            <a:cxnSpLocks/>
          </p:cNvCxnSpPr>
          <p:nvPr/>
        </p:nvCxnSpPr>
        <p:spPr>
          <a:xfrm>
            <a:off x="8329539" y="3018971"/>
            <a:ext cx="375404" cy="0"/>
          </a:xfrm>
          <a:prstGeom prst="straightConnector1">
            <a:avLst/>
          </a:prstGeom>
          <a:ln w="25400">
            <a:solidFill>
              <a:srgbClr val="24AD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77F1E90-E0E2-4A75-AC87-B96739975486}"/>
              </a:ext>
            </a:extLst>
          </p:cNvPr>
          <p:cNvCxnSpPr>
            <a:cxnSpLocks/>
          </p:cNvCxnSpPr>
          <p:nvPr/>
        </p:nvCxnSpPr>
        <p:spPr>
          <a:xfrm>
            <a:off x="8704943" y="1611087"/>
            <a:ext cx="3070601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F467B1F-2023-4467-8595-9BDE0A135F70}"/>
              </a:ext>
            </a:extLst>
          </p:cNvPr>
          <p:cNvCxnSpPr>
            <a:cxnSpLocks/>
          </p:cNvCxnSpPr>
          <p:nvPr/>
        </p:nvCxnSpPr>
        <p:spPr>
          <a:xfrm>
            <a:off x="8704943" y="5994400"/>
            <a:ext cx="3070601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ADD481-1905-4B38-A9B7-12E0D2EDED96}"/>
              </a:ext>
            </a:extLst>
          </p:cNvPr>
          <p:cNvCxnSpPr>
            <a:cxnSpLocks/>
          </p:cNvCxnSpPr>
          <p:nvPr/>
        </p:nvCxnSpPr>
        <p:spPr>
          <a:xfrm flipV="1">
            <a:off x="11775544" y="1611087"/>
            <a:ext cx="0" cy="4383314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BE65853-A19D-4652-B76D-4C5B692AE18C}"/>
              </a:ext>
            </a:extLst>
          </p:cNvPr>
          <p:cNvCxnSpPr>
            <a:cxnSpLocks/>
          </p:cNvCxnSpPr>
          <p:nvPr/>
        </p:nvCxnSpPr>
        <p:spPr>
          <a:xfrm flipV="1">
            <a:off x="8704943" y="1611087"/>
            <a:ext cx="0" cy="4383313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9B8C635-D7BF-4A8C-BAFA-2C29FF5B4FFD}"/>
              </a:ext>
            </a:extLst>
          </p:cNvPr>
          <p:cNvSpPr txBox="1"/>
          <p:nvPr/>
        </p:nvSpPr>
        <p:spPr>
          <a:xfrm>
            <a:off x="159589" y="1667318"/>
            <a:ext cx="5286069" cy="382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数据资产的积累方向：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数据维度数量的增加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数据维度复杂性的增加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单维度数据数量的增加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单维度数据判断精准性的增加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当数据资产积累到一定程度时，就需要用单独的数据库储存数据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80">
            <a:extLst>
              <a:ext uri="{FF2B5EF4-FFF2-40B4-BE49-F238E27FC236}">
                <a16:creationId xmlns:a16="http://schemas.microsoft.com/office/drawing/2014/main" id="{0FF2EA4B-421F-F144-BA8E-1969952334A6}"/>
              </a:ext>
            </a:extLst>
          </p:cNvPr>
          <p:cNvSpPr/>
          <p:nvPr/>
        </p:nvSpPr>
        <p:spPr>
          <a:xfrm>
            <a:off x="953330" y="217317"/>
            <a:ext cx="5787482" cy="461665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数据应用第二步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积累数据资产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941CA5-4607-447C-BF84-0371A8EB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9" y="1441689"/>
            <a:ext cx="1787363" cy="17939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F68B27-2832-4013-B1E9-B8E91AE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69" y="1441689"/>
            <a:ext cx="1780888" cy="17939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1101EC-32F7-4606-B241-8A45C075A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0" y="3316837"/>
            <a:ext cx="3463701" cy="208190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10C64C-CE39-4062-AB1D-B0D4A8AE9A7C}"/>
              </a:ext>
            </a:extLst>
          </p:cNvPr>
          <p:cNvSpPr txBox="1"/>
          <p:nvPr/>
        </p:nvSpPr>
        <p:spPr>
          <a:xfrm>
            <a:off x="1435732" y="5538531"/>
            <a:ext cx="153122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描述性分析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B88943-9CC5-4AE9-93E1-914EE442E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24" y="1812808"/>
            <a:ext cx="4188093" cy="332690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0697DA7-6F73-4C26-BB09-917364970F37}"/>
              </a:ext>
            </a:extLst>
          </p:cNvPr>
          <p:cNvSpPr txBox="1"/>
          <p:nvPr/>
        </p:nvSpPr>
        <p:spPr>
          <a:xfrm>
            <a:off x="5728022" y="5532665"/>
            <a:ext cx="174783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用户价值分析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C91B11-B04F-4095-81BD-A1F56A7EE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263" y="1952665"/>
            <a:ext cx="1493769" cy="14850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D4B49F-4D92-4CB4-A894-8A2687CC7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263" y="3527927"/>
            <a:ext cx="1519421" cy="14850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FA49D8-6452-4CE5-A246-3E5D02E2A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2353" y="1952665"/>
            <a:ext cx="1502352" cy="14850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706D79-7AC3-432E-BD95-00579016B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2353" y="3522140"/>
            <a:ext cx="1459030" cy="148508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A403A59-27F8-4CB5-811E-4D8810558112}"/>
              </a:ext>
            </a:extLst>
          </p:cNvPr>
          <p:cNvSpPr txBox="1"/>
          <p:nvPr/>
        </p:nvSpPr>
        <p:spPr>
          <a:xfrm>
            <a:off x="9548649" y="5537951"/>
            <a:ext cx="174783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用户分类分析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180">
            <a:extLst>
              <a:ext uri="{FF2B5EF4-FFF2-40B4-BE49-F238E27FC236}">
                <a16:creationId xmlns:a16="http://schemas.microsoft.com/office/drawing/2014/main" id="{437AEC60-0A9A-164C-B837-9516F5C289D4}"/>
              </a:ext>
            </a:extLst>
          </p:cNvPr>
          <p:cNvSpPr/>
          <p:nvPr/>
        </p:nvSpPr>
        <p:spPr>
          <a:xfrm>
            <a:off x="953330" y="217317"/>
            <a:ext cx="5787482" cy="461665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数据应用第二步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完成数据分析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96C25C-DA88-4FD9-B26E-122A47DE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49" y="972971"/>
            <a:ext cx="2839811" cy="50510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082D91-F58F-4E6F-9F2B-2926F715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473" y="972971"/>
            <a:ext cx="2839811" cy="50510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444AA3-931D-4A4F-84E3-F54F2DB93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543" y="972971"/>
            <a:ext cx="2839811" cy="5051078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8390EFF-BD3D-413A-A903-BFBDE3E2CE64}"/>
              </a:ext>
            </a:extLst>
          </p:cNvPr>
          <p:cNvCxnSpPr>
            <a:cxnSpLocks/>
          </p:cNvCxnSpPr>
          <p:nvPr/>
        </p:nvCxnSpPr>
        <p:spPr>
          <a:xfrm>
            <a:off x="2888749" y="4592243"/>
            <a:ext cx="2531990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99EA45E-5E64-46B4-AFC5-469BA42CB62E}"/>
              </a:ext>
            </a:extLst>
          </p:cNvPr>
          <p:cNvCxnSpPr>
            <a:cxnSpLocks/>
          </p:cNvCxnSpPr>
          <p:nvPr/>
        </p:nvCxnSpPr>
        <p:spPr>
          <a:xfrm>
            <a:off x="2888749" y="5077085"/>
            <a:ext cx="2531990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2DC2FD5-6551-4B86-87CD-6C753B601B3A}"/>
              </a:ext>
            </a:extLst>
          </p:cNvPr>
          <p:cNvCxnSpPr>
            <a:cxnSpLocks/>
          </p:cNvCxnSpPr>
          <p:nvPr/>
        </p:nvCxnSpPr>
        <p:spPr>
          <a:xfrm flipV="1">
            <a:off x="5420739" y="4592242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1004A6F-2E31-4C24-A5DF-1D4084EAEEFC}"/>
              </a:ext>
            </a:extLst>
          </p:cNvPr>
          <p:cNvCxnSpPr>
            <a:cxnSpLocks/>
          </p:cNvCxnSpPr>
          <p:nvPr/>
        </p:nvCxnSpPr>
        <p:spPr>
          <a:xfrm flipV="1">
            <a:off x="2888749" y="4592242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868922E-332E-4800-BE86-BAF8A490115A}"/>
              </a:ext>
            </a:extLst>
          </p:cNvPr>
          <p:cNvCxnSpPr>
            <a:cxnSpLocks/>
          </p:cNvCxnSpPr>
          <p:nvPr/>
        </p:nvCxnSpPr>
        <p:spPr>
          <a:xfrm>
            <a:off x="5425714" y="4812890"/>
            <a:ext cx="302846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B82A4BD-28B4-4735-A881-1381DB5D3993}"/>
              </a:ext>
            </a:extLst>
          </p:cNvPr>
          <p:cNvCxnSpPr>
            <a:cxnSpLocks/>
          </p:cNvCxnSpPr>
          <p:nvPr/>
        </p:nvCxnSpPr>
        <p:spPr>
          <a:xfrm flipV="1">
            <a:off x="5728560" y="2879026"/>
            <a:ext cx="0" cy="1933865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D051B73-BE55-43E7-9BCA-5D5A9685C322}"/>
              </a:ext>
            </a:extLst>
          </p:cNvPr>
          <p:cNvCxnSpPr>
            <a:cxnSpLocks/>
          </p:cNvCxnSpPr>
          <p:nvPr/>
        </p:nvCxnSpPr>
        <p:spPr>
          <a:xfrm>
            <a:off x="5728560" y="2879026"/>
            <a:ext cx="392937" cy="0"/>
          </a:xfrm>
          <a:prstGeom prst="straightConnector1">
            <a:avLst/>
          </a:prstGeom>
          <a:ln w="25400">
            <a:solidFill>
              <a:srgbClr val="24AD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DE8C741-7168-4E18-AA21-8658725CC1C2}"/>
              </a:ext>
            </a:extLst>
          </p:cNvPr>
          <p:cNvCxnSpPr>
            <a:cxnSpLocks/>
          </p:cNvCxnSpPr>
          <p:nvPr/>
        </p:nvCxnSpPr>
        <p:spPr>
          <a:xfrm>
            <a:off x="6152496" y="2617769"/>
            <a:ext cx="2638579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F85D2E0-CAD5-43EC-9B99-2304D337437A}"/>
              </a:ext>
            </a:extLst>
          </p:cNvPr>
          <p:cNvCxnSpPr>
            <a:cxnSpLocks/>
          </p:cNvCxnSpPr>
          <p:nvPr/>
        </p:nvCxnSpPr>
        <p:spPr>
          <a:xfrm flipV="1">
            <a:off x="6137686" y="3102610"/>
            <a:ext cx="2638579" cy="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198705C-FB36-4775-9E26-4FB7ECBAE0CA}"/>
              </a:ext>
            </a:extLst>
          </p:cNvPr>
          <p:cNvCxnSpPr>
            <a:cxnSpLocks/>
          </p:cNvCxnSpPr>
          <p:nvPr/>
        </p:nvCxnSpPr>
        <p:spPr>
          <a:xfrm flipV="1">
            <a:off x="8776265" y="2617768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97DF403-20C9-492A-9127-DF8009A28F42}"/>
              </a:ext>
            </a:extLst>
          </p:cNvPr>
          <p:cNvCxnSpPr>
            <a:cxnSpLocks/>
          </p:cNvCxnSpPr>
          <p:nvPr/>
        </p:nvCxnSpPr>
        <p:spPr>
          <a:xfrm flipV="1">
            <a:off x="6137686" y="2617769"/>
            <a:ext cx="0" cy="48484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D629E65-5BEC-47A3-A12F-B422CD929AFD}"/>
              </a:ext>
            </a:extLst>
          </p:cNvPr>
          <p:cNvCxnSpPr>
            <a:cxnSpLocks/>
          </p:cNvCxnSpPr>
          <p:nvPr/>
        </p:nvCxnSpPr>
        <p:spPr>
          <a:xfrm>
            <a:off x="8791075" y="2794874"/>
            <a:ext cx="261468" cy="0"/>
          </a:xfrm>
          <a:prstGeom prst="straightConnector1">
            <a:avLst/>
          </a:prstGeom>
          <a:ln w="25400">
            <a:solidFill>
              <a:srgbClr val="24AD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A400FA2-DECD-40C5-ADC9-F65A693FAB32}"/>
              </a:ext>
            </a:extLst>
          </p:cNvPr>
          <p:cNvCxnSpPr>
            <a:cxnSpLocks/>
          </p:cNvCxnSpPr>
          <p:nvPr/>
        </p:nvCxnSpPr>
        <p:spPr>
          <a:xfrm>
            <a:off x="9052543" y="1536989"/>
            <a:ext cx="2839811" cy="0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8F386E2-8D79-45D1-B0EB-982E06ACFB05}"/>
              </a:ext>
            </a:extLst>
          </p:cNvPr>
          <p:cNvCxnSpPr>
            <a:cxnSpLocks/>
          </p:cNvCxnSpPr>
          <p:nvPr/>
        </p:nvCxnSpPr>
        <p:spPr>
          <a:xfrm flipV="1">
            <a:off x="9069867" y="6024049"/>
            <a:ext cx="2822487" cy="2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112DDC-BF9A-499A-9D16-C36EE4EAD390}"/>
              </a:ext>
            </a:extLst>
          </p:cNvPr>
          <p:cNvCxnSpPr>
            <a:cxnSpLocks/>
          </p:cNvCxnSpPr>
          <p:nvPr/>
        </p:nvCxnSpPr>
        <p:spPr>
          <a:xfrm flipV="1">
            <a:off x="11892354" y="1536990"/>
            <a:ext cx="0" cy="4487059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81FAFA7-8DDA-4686-A4F7-8826CD2CFFFB}"/>
              </a:ext>
            </a:extLst>
          </p:cNvPr>
          <p:cNvCxnSpPr>
            <a:cxnSpLocks/>
          </p:cNvCxnSpPr>
          <p:nvPr/>
        </p:nvCxnSpPr>
        <p:spPr>
          <a:xfrm flipH="1" flipV="1">
            <a:off x="9052543" y="1536989"/>
            <a:ext cx="17324" cy="4487061"/>
          </a:xfrm>
          <a:prstGeom prst="line">
            <a:avLst/>
          </a:prstGeom>
          <a:ln w="25400">
            <a:solidFill>
              <a:srgbClr val="24AD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3783BDAE-DCFD-42C7-BFA6-19A31A82E428}"/>
              </a:ext>
            </a:extLst>
          </p:cNvPr>
          <p:cNvSpPr txBox="1"/>
          <p:nvPr/>
        </p:nvSpPr>
        <p:spPr>
          <a:xfrm>
            <a:off x="82835" y="1699933"/>
            <a:ext cx="2772017" cy="3361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常见数据应用方向：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个性化推荐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价格歧视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A/B test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用户生命周期管理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产品生命周期管理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27" name="Shape 180">
            <a:extLst>
              <a:ext uri="{FF2B5EF4-FFF2-40B4-BE49-F238E27FC236}">
                <a16:creationId xmlns:a16="http://schemas.microsoft.com/office/drawing/2014/main" id="{A39F1D73-D8CD-6A49-8E3E-05AD2ED75EC6}"/>
              </a:ext>
            </a:extLst>
          </p:cNvPr>
          <p:cNvSpPr/>
          <p:nvPr/>
        </p:nvSpPr>
        <p:spPr>
          <a:xfrm>
            <a:off x="953330" y="217317"/>
            <a:ext cx="5787482" cy="461665"/>
          </a:xfrm>
          <a:prstGeom prst="rect">
            <a:avLst/>
          </a:prstGeom>
          <a:ln w="12700">
            <a:miter lim="400000"/>
          </a:ln>
        </p:spPr>
        <p:txBody>
          <a:bodyPr wrap="none" lIns="30480" tIns="30480" rIns="30480" bIns="30480">
            <a:spAutoFit/>
          </a:bodyPr>
          <a:lstStyle>
            <a:lvl1pPr algn="l" defTabSz="2901950">
              <a:defRPr sz="8200" b="1" spc="-396">
                <a:solidFill>
                  <a:srgbClr val="FFFFF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</a:lstStyle>
          <a:p>
            <a:pPr defTabSz="1450975">
              <a:defRPr/>
            </a:pP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数据应用第四步</a:t>
            </a:r>
            <a:r>
              <a:rPr lang="en-US" altLang="zh-CN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0" kern="0" spc="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实现数据应用</a:t>
            </a:r>
          </a:p>
        </p:txBody>
      </p:sp>
    </p:spTree>
    <p:extLst>
      <p:ext uri="{BB962C8B-B14F-4D97-AF65-F5344CB8AC3E}">
        <p14:creationId xmlns:p14="http://schemas.microsoft.com/office/powerpoint/2010/main" val="3957315224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1570</Words>
  <Application>Microsoft Macintosh PowerPoint</Application>
  <PresentationFormat>宽屏</PresentationFormat>
  <Paragraphs>163</Paragraphs>
  <Slides>36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微软雅黑</vt:lpstr>
      <vt:lpstr>Arial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鹏飞</dc:creator>
  <cp:lastModifiedBy>张 馨文</cp:lastModifiedBy>
  <cp:revision>106</cp:revision>
  <dcterms:created xsi:type="dcterms:W3CDTF">2020-11-03T10:49:00Z</dcterms:created>
  <dcterms:modified xsi:type="dcterms:W3CDTF">2020-12-02T10:27:06Z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